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7280000" cx="23040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2353A2-055E-4BB0-8ECF-8346BD0985D9}">
  <a:tblStyle styleId="{8F2353A2-055E-4BB0-8ECF-8346BD0985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0a685517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0a68551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0d495ade8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0d495ad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0d495ade8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0d495ad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0d495ade8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0d495ad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0d495ade8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0d495ade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d495ade8_2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d495ade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0d495ade8_2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0d495ad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0d495ade8_2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0d495ade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0d495ade8_2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0d495ade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0d495ade8_2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a0d495ade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09f92d302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09f92d3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e1558ebd9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e1558eb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09f92d30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09f92d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a6855170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a68551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0a6855170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a68551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0a685517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0a68551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0a685517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0a68551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0a6855170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0a6855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a6855170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0a68551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2800" y="5219309"/>
            <a:ext cx="19714500" cy="50754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27575" y="10718559"/>
            <a:ext cx="14584800" cy="1929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716943" y="4752770"/>
            <a:ext cx="2287796" cy="2777428"/>
            <a:chOff x="11740318" y="746148"/>
            <a:chExt cx="697435" cy="846673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12417602" y="1074787"/>
              <a:ext cx="20151" cy="194466"/>
            </a:xfrm>
            <a:custGeom>
              <a:rect b="b" l="l" r="r" t="t"/>
              <a:pathLst>
                <a:path extrusionOk="0" h="1187" w="123">
                  <a:moveTo>
                    <a:pt x="122" y="1"/>
                  </a:moveTo>
                  <a:lnTo>
                    <a:pt x="1" y="123"/>
                  </a:lnTo>
                  <a:lnTo>
                    <a:pt x="1" y="1065"/>
                  </a:lnTo>
                  <a:lnTo>
                    <a:pt x="122" y="118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2163661" y="820853"/>
              <a:ext cx="15073" cy="702339"/>
            </a:xfrm>
            <a:custGeom>
              <a:rect b="b" l="l" r="r" t="t"/>
              <a:pathLst>
                <a:path extrusionOk="0" h="4287" w="92">
                  <a:moveTo>
                    <a:pt x="92" y="1"/>
                  </a:moveTo>
                  <a:lnTo>
                    <a:pt x="0" y="122"/>
                  </a:lnTo>
                  <a:lnTo>
                    <a:pt x="0" y="4165"/>
                  </a:lnTo>
                  <a:lnTo>
                    <a:pt x="92" y="428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2337979" y="990088"/>
              <a:ext cx="15073" cy="358788"/>
            </a:xfrm>
            <a:custGeom>
              <a:rect b="b" l="l" r="r" t="t"/>
              <a:pathLst>
                <a:path extrusionOk="0" h="2190" w="92">
                  <a:moveTo>
                    <a:pt x="92" y="1"/>
                  </a:moveTo>
                  <a:lnTo>
                    <a:pt x="1" y="122"/>
                  </a:lnTo>
                  <a:lnTo>
                    <a:pt x="1" y="2098"/>
                  </a:lnTo>
                  <a:lnTo>
                    <a:pt x="92" y="218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12078960" y="746148"/>
              <a:ext cx="20151" cy="846673"/>
            </a:xfrm>
            <a:custGeom>
              <a:rect b="b" l="l" r="r" t="t"/>
              <a:pathLst>
                <a:path extrusionOk="0" h="5168" w="123">
                  <a:moveTo>
                    <a:pt x="31" y="0"/>
                  </a:moveTo>
                  <a:lnTo>
                    <a:pt x="1" y="31"/>
                  </a:lnTo>
                  <a:lnTo>
                    <a:pt x="1" y="5137"/>
                  </a:lnTo>
                  <a:lnTo>
                    <a:pt x="31" y="5168"/>
                  </a:lnTo>
                  <a:lnTo>
                    <a:pt x="122" y="5107"/>
                  </a:lnTo>
                  <a:lnTo>
                    <a:pt x="122" y="9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2248363" y="905552"/>
              <a:ext cx="19988" cy="532939"/>
            </a:xfrm>
            <a:custGeom>
              <a:rect b="b" l="l" r="r" t="t"/>
              <a:pathLst>
                <a:path extrusionOk="0" h="3253" w="122">
                  <a:moveTo>
                    <a:pt x="122" y="1"/>
                  </a:moveTo>
                  <a:lnTo>
                    <a:pt x="0" y="122"/>
                  </a:lnTo>
                  <a:lnTo>
                    <a:pt x="0" y="3131"/>
                  </a:lnTo>
                  <a:lnTo>
                    <a:pt x="122" y="32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1825020" y="995166"/>
              <a:ext cx="20151" cy="348630"/>
            </a:xfrm>
            <a:custGeom>
              <a:rect b="b" l="l" r="r" t="t"/>
              <a:pathLst>
                <a:path extrusionOk="0" h="2128" w="123">
                  <a:moveTo>
                    <a:pt x="1" y="0"/>
                  </a:moveTo>
                  <a:lnTo>
                    <a:pt x="1" y="2128"/>
                  </a:lnTo>
                  <a:lnTo>
                    <a:pt x="122" y="2006"/>
                  </a:lnTo>
                  <a:lnTo>
                    <a:pt x="12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1740318" y="1079865"/>
              <a:ext cx="15236" cy="184309"/>
            </a:xfrm>
            <a:custGeom>
              <a:rect b="b" l="l" r="r" t="t"/>
              <a:pathLst>
                <a:path extrusionOk="0" h="1125" w="93">
                  <a:moveTo>
                    <a:pt x="1" y="0"/>
                  </a:moveTo>
                  <a:lnTo>
                    <a:pt x="1" y="1125"/>
                  </a:lnTo>
                  <a:lnTo>
                    <a:pt x="92" y="1003"/>
                  </a:lnTo>
                  <a:lnTo>
                    <a:pt x="9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11994422" y="825768"/>
              <a:ext cx="19988" cy="692346"/>
            </a:xfrm>
            <a:custGeom>
              <a:rect b="b" l="l" r="r" t="t"/>
              <a:pathLst>
                <a:path extrusionOk="0" h="4226" w="122">
                  <a:moveTo>
                    <a:pt x="0" y="0"/>
                  </a:moveTo>
                  <a:lnTo>
                    <a:pt x="0" y="4225"/>
                  </a:lnTo>
                  <a:lnTo>
                    <a:pt x="122" y="4104"/>
                  </a:lnTo>
                  <a:lnTo>
                    <a:pt x="122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1909721" y="915382"/>
              <a:ext cx="15073" cy="513116"/>
            </a:xfrm>
            <a:custGeom>
              <a:rect b="b" l="l" r="r" t="t"/>
              <a:pathLst>
                <a:path extrusionOk="0" h="3132" w="92">
                  <a:moveTo>
                    <a:pt x="1" y="0"/>
                  </a:moveTo>
                  <a:lnTo>
                    <a:pt x="1" y="3131"/>
                  </a:lnTo>
                  <a:lnTo>
                    <a:pt x="92" y="3040"/>
                  </a:lnTo>
                  <a:lnTo>
                    <a:pt x="9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816710" y="1303399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566035" y="12783469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320093" y="13326352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69571" y="13080411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98553" y="13252146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48031" y="1380189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092776" y="13551378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842102" y="13301926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375816" y="14273019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129874" y="14022346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157659" y="14495756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902557" y="14244013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122900" y="13405279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80" y="1499221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51719" y="15739354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0" y="12709133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46203" y="11563087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141471" y="13846019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763272" y="13846019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287674" y="14992218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580" y="11558354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580" y="10718551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580" y="13850752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488069" y="429960"/>
            <a:ext cx="1479080" cy="1479071"/>
            <a:chOff x="488069" y="429960"/>
            <a:chExt cx="1479080" cy="1479071"/>
          </a:xfrm>
        </p:grpSpPr>
        <p:sp>
          <p:nvSpPr>
            <p:cNvPr id="46" name="Google Shape;46;p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10800000">
            <a:off x="22292932" y="16513319"/>
            <a:ext cx="333727" cy="333722"/>
          </a:xfrm>
          <a:custGeom>
            <a:rect b="b" l="l" r="r" t="t"/>
            <a:pathLst>
              <a:path extrusionOk="0" h="2037" w="2037">
                <a:moveTo>
                  <a:pt x="1672" y="0"/>
                </a:moveTo>
                <a:lnTo>
                  <a:pt x="0" y="1611"/>
                </a:lnTo>
                <a:lnTo>
                  <a:pt x="0" y="2037"/>
                </a:lnTo>
                <a:lnTo>
                  <a:pt x="20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21401520" y="15621920"/>
            <a:ext cx="1225139" cy="1225121"/>
          </a:xfrm>
          <a:custGeom>
            <a:rect b="b" l="l" r="r" t="t"/>
            <a:pathLst>
              <a:path extrusionOk="0" h="7478" w="7478">
                <a:moveTo>
                  <a:pt x="7113" y="0"/>
                </a:moveTo>
                <a:lnTo>
                  <a:pt x="0" y="7082"/>
                </a:lnTo>
                <a:lnTo>
                  <a:pt x="0" y="7477"/>
                </a:lnTo>
                <a:lnTo>
                  <a:pt x="74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>
            <a:off x="21994102" y="16219572"/>
            <a:ext cx="632557" cy="627469"/>
          </a:xfrm>
          <a:custGeom>
            <a:rect b="b" l="l" r="r" t="t"/>
            <a:pathLst>
              <a:path extrusionOk="0" h="3830" w="3861">
                <a:moveTo>
                  <a:pt x="3465" y="0"/>
                </a:moveTo>
                <a:lnTo>
                  <a:pt x="0" y="3435"/>
                </a:lnTo>
                <a:lnTo>
                  <a:pt x="0" y="3830"/>
                </a:lnTo>
                <a:lnTo>
                  <a:pt x="3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>
            <a:off x="21147579" y="15367984"/>
            <a:ext cx="1479080" cy="1479057"/>
          </a:xfrm>
          <a:custGeom>
            <a:rect b="b" l="l" r="r" t="t"/>
            <a:pathLst>
              <a:path extrusionOk="0" h="9028" w="9028">
                <a:moveTo>
                  <a:pt x="8936" y="0"/>
                </a:moveTo>
                <a:lnTo>
                  <a:pt x="0" y="8876"/>
                </a:lnTo>
                <a:lnTo>
                  <a:pt x="0" y="9028"/>
                </a:lnTo>
                <a:lnTo>
                  <a:pt x="274" y="9028"/>
                </a:lnTo>
                <a:lnTo>
                  <a:pt x="9028" y="243"/>
                </a:lnTo>
                <a:lnTo>
                  <a:pt x="90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>
            <a:off x="21700350" y="15920746"/>
            <a:ext cx="926309" cy="926295"/>
          </a:xfrm>
          <a:custGeom>
            <a:rect b="b" l="l" r="r" t="t"/>
            <a:pathLst>
              <a:path extrusionOk="0" h="5654" w="5654">
                <a:moveTo>
                  <a:pt x="5289" y="0"/>
                </a:moveTo>
                <a:lnTo>
                  <a:pt x="0" y="5259"/>
                </a:lnTo>
                <a:lnTo>
                  <a:pt x="0" y="5654"/>
                </a:lnTo>
                <a:lnTo>
                  <a:pt x="56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>
            <a:off x="21147580" y="15367974"/>
            <a:ext cx="607655" cy="607645"/>
          </a:xfrm>
          <a:custGeom>
            <a:rect b="b" l="l" r="r" t="t"/>
            <a:pathLst>
              <a:path extrusionOk="0" h="3709" w="3709">
                <a:moveTo>
                  <a:pt x="3709" y="0"/>
                </a:moveTo>
                <a:lnTo>
                  <a:pt x="0" y="3709"/>
                </a:lnTo>
                <a:lnTo>
                  <a:pt x="426" y="3709"/>
                </a:lnTo>
                <a:lnTo>
                  <a:pt x="3709" y="365"/>
                </a:lnTo>
                <a:lnTo>
                  <a:pt x="37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10800000">
            <a:off x="21147580" y="15367970"/>
            <a:ext cx="308824" cy="313898"/>
          </a:xfrm>
          <a:custGeom>
            <a:rect b="b" l="l" r="r" t="t"/>
            <a:pathLst>
              <a:path extrusionOk="0" h="1916" w="1885">
                <a:moveTo>
                  <a:pt x="1885" y="1"/>
                </a:moveTo>
                <a:lnTo>
                  <a:pt x="0" y="1916"/>
                </a:lnTo>
                <a:lnTo>
                  <a:pt x="365" y="1916"/>
                </a:lnTo>
                <a:lnTo>
                  <a:pt x="1885" y="396"/>
                </a:lnTo>
                <a:lnTo>
                  <a:pt x="1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10800000">
            <a:off x="21147579" y="15367981"/>
            <a:ext cx="1200237" cy="1205297"/>
          </a:xfrm>
          <a:custGeom>
            <a:rect b="b" l="l" r="r" t="t"/>
            <a:pathLst>
              <a:path extrusionOk="0" h="7357" w="7326">
                <a:moveTo>
                  <a:pt x="7326" y="1"/>
                </a:moveTo>
                <a:lnTo>
                  <a:pt x="0" y="7357"/>
                </a:lnTo>
                <a:lnTo>
                  <a:pt x="395" y="7357"/>
                </a:lnTo>
                <a:lnTo>
                  <a:pt x="7326" y="396"/>
                </a:lnTo>
                <a:lnTo>
                  <a:pt x="73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 rot="10800000">
            <a:off x="21147579" y="15367977"/>
            <a:ext cx="906485" cy="906471"/>
          </a:xfrm>
          <a:custGeom>
            <a:rect b="b" l="l" r="r" t="t"/>
            <a:pathLst>
              <a:path extrusionOk="0" h="5533" w="5533">
                <a:moveTo>
                  <a:pt x="5533" y="1"/>
                </a:moveTo>
                <a:lnTo>
                  <a:pt x="1" y="5533"/>
                </a:lnTo>
                <a:lnTo>
                  <a:pt x="426" y="5533"/>
                </a:lnTo>
                <a:lnTo>
                  <a:pt x="5533" y="396"/>
                </a:lnTo>
                <a:lnTo>
                  <a:pt x="55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10800000">
            <a:off x="18148950" y="417396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18399472" y="4426771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8650147" y="3883888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8900669" y="4129829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18367107" y="3952292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800000">
            <a:off x="18617629" y="340940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10800000">
            <a:off x="18872884" y="3660083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19118826" y="3909383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10800000">
            <a:off x="18594424" y="2937221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18835787" y="3182093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18812582" y="2714484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10800000">
            <a:off x="19063104" y="2963937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19072412" y="3025466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20747590" y="-11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21499316" y="751693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10800000">
            <a:off x="20752170" y="2283074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10800000">
            <a:off x="19605967" y="3429120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10800000">
            <a:off x="19610700" y="114618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10800000">
            <a:off x="20111749" y="1146188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10800000">
            <a:off x="19605973" y="-11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10800000">
            <a:off x="21893647" y="3429120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22617584" y="5721506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 rot="10800000">
            <a:off x="21893647" y="1146188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"/>
          <p:cNvCxnSpPr/>
          <p:nvPr/>
        </p:nvCxnSpPr>
        <p:spPr>
          <a:xfrm>
            <a:off x="-755100" y="1171525"/>
            <a:ext cx="7686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16240500" y="16136125"/>
            <a:ext cx="6508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58" name="Google Shape;258;p1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71" name="Google Shape;271;p1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4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16240500" y="16745725"/>
            <a:ext cx="7399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785386" y="7225953"/>
            <a:ext cx="21469200" cy="2828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95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Char char="●"/>
              <a:defRPr sz="4600"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96" name="Google Shape;96;p4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98" name="Google Shape;98;p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08" name="Google Shape;108;p4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4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8" name="Google Shape;128;p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4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4"/>
          <p:cNvGrpSpPr/>
          <p:nvPr/>
        </p:nvGrpSpPr>
        <p:grpSpPr>
          <a:xfrm>
            <a:off x="457193" y="475495"/>
            <a:ext cx="3590910" cy="3590888"/>
            <a:chOff x="488069" y="429960"/>
            <a:chExt cx="1479080" cy="1479071"/>
          </a:xfrm>
        </p:grpSpPr>
        <p:sp>
          <p:nvSpPr>
            <p:cNvPr id="154" name="Google Shape;154;p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 rot="10800000">
            <a:off x="457201" y="13256152"/>
            <a:ext cx="4055501" cy="3590900"/>
            <a:chOff x="51" y="60727"/>
            <a:chExt cx="4055501" cy="3590900"/>
          </a:xfrm>
        </p:grpSpPr>
        <p:sp>
          <p:nvSpPr>
            <p:cNvPr id="164" name="Google Shape;164;p4"/>
            <p:cNvSpPr/>
            <p:nvPr/>
          </p:nvSpPr>
          <p:spPr>
            <a:xfrm>
              <a:off x="51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267424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53479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0170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67424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3479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0170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267424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1" y="1"/>
                    <a:pt x="298" y="5"/>
                    <a:pt x="274" y="15"/>
                  </a:cubicBezTo>
                  <a:cubicBezTo>
                    <a:pt x="122" y="15"/>
                    <a:pt x="1" y="106"/>
                    <a:pt x="1" y="258"/>
                  </a:cubicBezTo>
                  <a:cubicBezTo>
                    <a:pt x="1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67424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0" y="1"/>
                    <a:pt x="298" y="5"/>
                    <a:pt x="274" y="15"/>
                  </a:cubicBezTo>
                  <a:cubicBezTo>
                    <a:pt x="122" y="15"/>
                    <a:pt x="0" y="106"/>
                    <a:pt x="0" y="258"/>
                  </a:cubicBezTo>
                  <a:cubicBezTo>
                    <a:pt x="0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042500" y="794255"/>
            <a:ext cx="209550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457200" y="530875"/>
            <a:ext cx="221193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 rot="10800000">
            <a:off x="16240500" y="454225"/>
            <a:ext cx="8397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6"/>
          <p:cNvGrpSpPr/>
          <p:nvPr/>
        </p:nvGrpSpPr>
        <p:grpSpPr>
          <a:xfrm flipH="1" rot="10800000">
            <a:off x="19994960" y="337045"/>
            <a:ext cx="2002543" cy="2011809"/>
            <a:chOff x="16774148" y="4499496"/>
            <a:chExt cx="676284" cy="679390"/>
          </a:xfrm>
        </p:grpSpPr>
        <p:sp>
          <p:nvSpPr>
            <p:cNvPr id="189" name="Google Shape;189;p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grpSp>
        <p:nvGrpSpPr>
          <p:cNvPr id="201" name="Google Shape;201;p7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02" name="Google Shape;202;p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15" name="Google Shape;215;p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7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243" name="Google Shape;243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Char char="●"/>
              <a:def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76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76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76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76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76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76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76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76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image" Target="../media/image19.gif"/><Relationship Id="rId9" Type="http://schemas.openxmlformats.org/officeDocument/2006/relationships/image" Target="../media/image34.gif"/><Relationship Id="rId5" Type="http://schemas.openxmlformats.org/officeDocument/2006/relationships/image" Target="../media/image20.gif"/><Relationship Id="rId6" Type="http://schemas.openxmlformats.org/officeDocument/2006/relationships/image" Target="../media/image27.gif"/><Relationship Id="rId7" Type="http://schemas.openxmlformats.org/officeDocument/2006/relationships/image" Target="../media/image18.gif"/><Relationship Id="rId8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Relationship Id="rId4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openxmlformats.org/officeDocument/2006/relationships/image" Target="../media/image38.gif"/><Relationship Id="rId5" Type="http://schemas.openxmlformats.org/officeDocument/2006/relationships/image" Target="../media/image28.gif"/><Relationship Id="rId6" Type="http://schemas.openxmlformats.org/officeDocument/2006/relationships/image" Target="../media/image31.gif"/><Relationship Id="rId7" Type="http://schemas.openxmlformats.org/officeDocument/2006/relationships/image" Target="../media/image36.gif"/><Relationship Id="rId8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1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857575" y="4159225"/>
            <a:ext cx="4116300" cy="41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>
            <p:ph type="ctrTitle"/>
          </p:nvPr>
        </p:nvSpPr>
        <p:spPr>
          <a:xfrm>
            <a:off x="1662800" y="5676509"/>
            <a:ext cx="19714500" cy="50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Semantic Segmentation 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Of the Left Ventricle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Comparison of A.I. Models With Different Design Parameters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TC3007C.502                                        Penta Tech                                        31/11/23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architecture as the one in the original U-Net paper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370" name="Google Shape;370;p2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701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866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563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563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25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19788" y="9557876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62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19764" y="3371088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2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711851" y="5415150"/>
            <a:ext cx="10192500" cy="6674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Would changing the input improve performance?</a:t>
            </a:r>
            <a:endParaRPr sz="10000"/>
          </a:p>
        </p:txBody>
      </p:sp>
      <p:sp>
        <p:nvSpPr>
          <p:cNvPr id="398" name="Google Shape;398;p27"/>
          <p:cNvSpPr txBox="1"/>
          <p:nvPr>
            <p:ph idx="1" type="subTitle"/>
          </p:nvPr>
        </p:nvSpPr>
        <p:spPr>
          <a:xfrm>
            <a:off x="711851" y="3666755"/>
            <a:ext cx="101925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Both models showed </a:t>
            </a:r>
            <a:r>
              <a:rPr lang="en" sz="4000"/>
              <a:t>clear</a:t>
            </a:r>
            <a:r>
              <a:rPr lang="en" sz="4000"/>
              <a:t> deficiencies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the “Apical” dataset</a:t>
            </a:r>
            <a:endParaRPr sz="4000"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225" y="9020599"/>
            <a:ext cx="7235600" cy="7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225" y="1023000"/>
            <a:ext cx="7235600" cy="7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406" name="Google Shape;406;p28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{8F2353A2-055E-4BB0-8ECF-8346BD0985D9}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407" name="Google Shape;407;p28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408" name="Google Shape;4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8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411" name="Google Shape;411;p28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 strike="sngStrike"/>
              <a:t>Same architecture as the one in the original U-Net paper</a:t>
            </a:r>
            <a:endParaRPr sz="4000" strike="sngStrike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319" y="9572294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482" y="9557869"/>
            <a:ext cx="4595250" cy="45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625" y="955787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751" y="9557862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15" y="3371113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6602" y="337112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19725" y="3356676"/>
            <a:ext cx="4595250" cy="459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88676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0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sp>
        <p:nvSpPr>
          <p:cNvPr id="432" name="Google Shape;432;p30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433" name="Google Shape;433;p3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1"/>
          <p:cNvPicPr preferRelativeResize="0"/>
          <p:nvPr/>
        </p:nvPicPr>
        <p:blipFill rotWithShape="1">
          <a:blip r:embed="rId3">
            <a:alphaModFix/>
          </a:blip>
          <a:srcRect b="729" l="0" r="0" t="729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3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3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451" name="Google Shape;451;p33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{8F2353A2-055E-4BB0-8ECF-8346BD0985D9}</a:tableStyleId>
              </a:tblPr>
              <a:tblGrid>
                <a:gridCol w="7893300"/>
                <a:gridCol w="114951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 Members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 &amp; Fausto Palma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Vilchis, Fausto Palma &amp; 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Comparison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Paper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sp>
        <p:nvSpPr>
          <p:cNvPr id="452" name="Google Shape;452;p33"/>
          <p:cNvSpPr txBox="1"/>
          <p:nvPr>
            <p:ph idx="4294967295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Further Experimentation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Adding external datasets to current dataset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Using completely different</a:t>
            </a:r>
            <a:r>
              <a:rPr lang="en" sz="4000"/>
              <a:t> CNN architectures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Experimenting and fine-tuning</a:t>
            </a:r>
            <a:r>
              <a:rPr lang="en" sz="4000"/>
              <a:t> with custom loss functions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Incorporating data augmentation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00" y="3228450"/>
            <a:ext cx="10518298" cy="10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Medical Imaging &amp; Devices Company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460350" y="42488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0"/>
              <a:t>Thank You</a:t>
            </a:r>
            <a:endParaRPr sz="17500"/>
          </a:p>
        </p:txBody>
      </p:sp>
      <p:sp>
        <p:nvSpPr>
          <p:cNvPr id="458" name="Google Shape;458;p34"/>
          <p:cNvSpPr txBox="1"/>
          <p:nvPr>
            <p:ph idx="4294967295" type="body"/>
          </p:nvPr>
        </p:nvSpPr>
        <p:spPr>
          <a:xfrm>
            <a:off x="460350" y="6915800"/>
            <a:ext cx="22119300" cy="14406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8750"/>
              <a:t>Any </a:t>
            </a:r>
            <a:r>
              <a:rPr lang="en" sz="8750"/>
              <a:t>Q</a:t>
            </a:r>
            <a:r>
              <a:rPr lang="en" sz="8750"/>
              <a:t>uestions?</a:t>
            </a:r>
            <a:endParaRPr sz="8750">
              <a:solidFill>
                <a:schemeClr val="lt1"/>
              </a:solidFill>
            </a:endParaRPr>
          </a:p>
        </p:txBody>
      </p:sp>
      <p:grpSp>
        <p:nvGrpSpPr>
          <p:cNvPr id="459" name="Google Shape;459;p34"/>
          <p:cNvGrpSpPr/>
          <p:nvPr/>
        </p:nvGrpSpPr>
        <p:grpSpPr>
          <a:xfrm>
            <a:off x="1603360" y="10031832"/>
            <a:ext cx="4178276" cy="4039469"/>
            <a:chOff x="-238" y="4577582"/>
            <a:chExt cx="4178276" cy="4039469"/>
          </a:xfrm>
        </p:grpSpPr>
        <p:sp>
          <p:nvSpPr>
            <p:cNvPr id="460" name="Google Shape;460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9569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-238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15443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266908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9569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66908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5970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746571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 rot="10800000">
              <a:off x="1419294" y="5252386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 flipH="1" rot="10800000">
              <a:off x="1349487" y="4577582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flipH="1" rot="10800000">
              <a:off x="1665168" y="4824354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flipH="1" rot="10800000">
              <a:off x="1616633" y="4578481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flipH="1" rot="10800000">
              <a:off x="1419294" y="4578481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 flipH="1" rot="10800000">
              <a:off x="1616633" y="4578481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 flipH="1" rot="10800000">
              <a:off x="1795695" y="4824354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 flipH="1" rot="10800000">
              <a:off x="2096296" y="494878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 flipH="1">
              <a:off x="2757323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 flipH="1">
              <a:off x="2690512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 flipH="1">
              <a:off x="3003197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 flipH="1">
              <a:off x="2757323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 flipH="1">
              <a:off x="2757323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 flipH="1">
              <a:off x="2954562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 flipH="1">
              <a:off x="3003197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 flipH="1">
              <a:off x="3003197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 flipH="1" rot="10800000">
              <a:off x="69569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 flipH="1" rot="10800000">
              <a:off x="-238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 flipH="1" rot="10800000">
              <a:off x="315443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flipH="1" rot="10800000">
              <a:off x="26690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flipH="1" rot="10800000">
              <a:off x="69569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flipH="1" rot="10800000">
              <a:off x="266908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flipH="1" rot="10800000">
              <a:off x="445970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flipH="1" rot="10800000">
              <a:off x="746571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0800000">
              <a:off x="1416298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0800000">
              <a:off x="1349487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0800000">
              <a:off x="1662172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0800000">
              <a:off x="141629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0800000">
              <a:off x="1416298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1613537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0800000">
              <a:off x="1662172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 rot="10800000">
              <a:off x="1662172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10800000">
              <a:off x="2757323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 rot="10800000">
              <a:off x="2690512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 rot="10800000">
              <a:off x="3003197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 rot="10800000">
              <a:off x="2757323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 rot="10800000">
              <a:off x="2757323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10800000">
              <a:off x="2954562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 rot="10800000">
              <a:off x="3003197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 rot="10800000">
              <a:off x="3003197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 flipH="1" rot="10800000">
              <a:off x="2760319" y="7940049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 flipH="1" rot="10800000">
              <a:off x="2690512" y="72652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 flipH="1" rot="10800000">
              <a:off x="3006193" y="7512017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flipH="1" rot="10800000">
              <a:off x="2957658" y="7266143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 flipH="1" rot="10800000">
              <a:off x="2760319" y="7266143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 flipH="1" rot="10800000">
              <a:off x="2957658" y="7266143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 flipH="1" rot="10800000">
              <a:off x="3136720" y="7512017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flipH="1" rot="10800000">
              <a:off x="3437321" y="7636452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410594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340787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656468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607933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410594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607933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786995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2087596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69569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-238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15443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266908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9569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66908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445970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746571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4"/>
          <p:cNvGrpSpPr/>
          <p:nvPr/>
        </p:nvGrpSpPr>
        <p:grpSpPr>
          <a:xfrm>
            <a:off x="8039339" y="9996681"/>
            <a:ext cx="4178241" cy="4038453"/>
            <a:chOff x="6972411" y="1526829"/>
            <a:chExt cx="4119335" cy="3981517"/>
          </a:xfrm>
        </p:grpSpPr>
        <p:sp>
          <p:nvSpPr>
            <p:cNvPr id="551" name="Google Shape;551;p34"/>
            <p:cNvSpPr/>
            <p:nvPr/>
          </p:nvSpPr>
          <p:spPr>
            <a:xfrm>
              <a:off x="8417394" y="2974808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8"/>
                  </a:lnTo>
                  <a:lnTo>
                    <a:pt x="10547" y="10578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34"/>
            <p:cNvGrpSpPr/>
            <p:nvPr/>
          </p:nvGrpSpPr>
          <p:grpSpPr>
            <a:xfrm>
              <a:off x="8068257" y="2659127"/>
              <a:ext cx="1153569" cy="1117118"/>
              <a:chOff x="8068257" y="2659127"/>
              <a:chExt cx="1153569" cy="1117118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8068257" y="2659127"/>
                <a:ext cx="218710" cy="218610"/>
              </a:xfrm>
              <a:custGeom>
                <a:rect b="b" l="l" r="r" t="t"/>
                <a:pathLst>
                  <a:path extrusionOk="0" h="2189" w="2190">
                    <a:moveTo>
                      <a:pt x="1794" y="0"/>
                    </a:moveTo>
                    <a:lnTo>
                      <a:pt x="1" y="1733"/>
                    </a:lnTo>
                    <a:lnTo>
                      <a:pt x="1" y="2189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8068257" y="2659127"/>
                <a:ext cx="804533" cy="801437"/>
              </a:xfrm>
              <a:custGeom>
                <a:rect b="b" l="l" r="r" t="t"/>
                <a:pathLst>
                  <a:path extrusionOk="0" h="8025" w="8056">
                    <a:moveTo>
                      <a:pt x="7630" y="0"/>
                    </a:moveTo>
                    <a:lnTo>
                      <a:pt x="1" y="7599"/>
                    </a:lnTo>
                    <a:lnTo>
                      <a:pt x="1" y="8025"/>
                    </a:lnTo>
                    <a:lnTo>
                      <a:pt x="80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68257" y="2659127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68257" y="2659127"/>
                <a:ext cx="968415" cy="965419"/>
              </a:xfrm>
              <a:custGeom>
                <a:rect b="b" l="l" r="r" t="t"/>
                <a:pathLst>
                  <a:path extrusionOk="0" h="9667" w="969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666"/>
                    </a:lnTo>
                    <a:lnTo>
                      <a:pt x="305" y="9666"/>
                    </a:lnTo>
                    <a:lnTo>
                      <a:pt x="9697" y="244"/>
                    </a:lnTo>
                    <a:lnTo>
                      <a:pt x="9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68257" y="2659127"/>
                <a:ext cx="607194" cy="607194"/>
              </a:xfrm>
              <a:custGeom>
                <a:rect b="b" l="l" r="r" t="t"/>
                <a:pathLst>
                  <a:path extrusionOk="0" h="6080" w="6080">
                    <a:moveTo>
                      <a:pt x="5654" y="0"/>
                    </a:moveTo>
                    <a:lnTo>
                      <a:pt x="1" y="5654"/>
                    </a:lnTo>
                    <a:lnTo>
                      <a:pt x="1" y="608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641996" y="3226774"/>
                <a:ext cx="394676" cy="397772"/>
              </a:xfrm>
              <a:custGeom>
                <a:rect b="b" l="l" r="r" t="t"/>
                <a:pathLst>
                  <a:path extrusionOk="0" h="3983" w="3952">
                    <a:moveTo>
                      <a:pt x="3952" y="0"/>
                    </a:moveTo>
                    <a:lnTo>
                      <a:pt x="0" y="3982"/>
                    </a:lnTo>
                    <a:lnTo>
                      <a:pt x="426" y="3982"/>
                    </a:lnTo>
                    <a:lnTo>
                      <a:pt x="3952" y="426"/>
                    </a:lnTo>
                    <a:lnTo>
                      <a:pt x="39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836238" y="3424112"/>
                <a:ext cx="200434" cy="200434"/>
              </a:xfrm>
              <a:custGeom>
                <a:rect b="b" l="l" r="r" t="t"/>
                <a:pathLst>
                  <a:path extrusionOk="0" h="2007" w="2007">
                    <a:moveTo>
                      <a:pt x="2007" y="0"/>
                    </a:moveTo>
                    <a:lnTo>
                      <a:pt x="1" y="2006"/>
                    </a:lnTo>
                    <a:lnTo>
                      <a:pt x="396" y="2006"/>
                    </a:lnTo>
                    <a:lnTo>
                      <a:pt x="2007" y="42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50415" y="2841285"/>
                <a:ext cx="786257" cy="783261"/>
              </a:xfrm>
              <a:custGeom>
                <a:rect b="b" l="l" r="r" t="t"/>
                <a:pathLst>
                  <a:path extrusionOk="0" h="7843" w="7873">
                    <a:moveTo>
                      <a:pt x="7873" y="0"/>
                    </a:moveTo>
                    <a:lnTo>
                      <a:pt x="0" y="7842"/>
                    </a:lnTo>
                    <a:lnTo>
                      <a:pt x="426" y="7842"/>
                    </a:lnTo>
                    <a:lnTo>
                      <a:pt x="7873" y="395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44658" y="3032532"/>
                <a:ext cx="592015" cy="592015"/>
              </a:xfrm>
              <a:custGeom>
                <a:rect b="b" l="l" r="r" t="t"/>
                <a:pathLst>
                  <a:path extrusionOk="0" h="5928" w="5928">
                    <a:moveTo>
                      <a:pt x="5928" y="0"/>
                    </a:moveTo>
                    <a:lnTo>
                      <a:pt x="1" y="5927"/>
                    </a:lnTo>
                    <a:lnTo>
                      <a:pt x="426" y="5927"/>
                    </a:lnTo>
                    <a:lnTo>
                      <a:pt x="5928" y="426"/>
                    </a:lnTo>
                    <a:lnTo>
                      <a:pt x="59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672356" y="3226774"/>
                <a:ext cx="549471" cy="549471"/>
              </a:xfrm>
              <a:custGeom>
                <a:rect b="b" l="l" r="r" t="t"/>
                <a:pathLst>
                  <a:path extrusionOk="0" h="5502" w="5502">
                    <a:moveTo>
                      <a:pt x="0" y="0"/>
                    </a:moveTo>
                    <a:lnTo>
                      <a:pt x="0" y="5502"/>
                    </a:lnTo>
                    <a:lnTo>
                      <a:pt x="5502" y="5502"/>
                    </a:lnTo>
                    <a:lnTo>
                      <a:pt x="5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6972411" y="1526829"/>
              <a:ext cx="1053502" cy="1053502"/>
            </a:xfrm>
            <a:custGeom>
              <a:rect b="b" l="l" r="r" t="t"/>
              <a:pathLst>
                <a:path extrusionOk="0" h="10549" w="10549">
                  <a:moveTo>
                    <a:pt x="1" y="1"/>
                  </a:moveTo>
                  <a:lnTo>
                    <a:pt x="1" y="10548"/>
                  </a:lnTo>
                  <a:lnTo>
                    <a:pt x="10548" y="1054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7221381" y="1781891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7221381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773848" y="1526829"/>
              <a:ext cx="252066" cy="1056498"/>
            </a:xfrm>
            <a:custGeom>
              <a:rect b="b" l="l" r="r" t="t"/>
              <a:pathLst>
                <a:path extrusionOk="0" h="10579" w="2524">
                  <a:moveTo>
                    <a:pt x="2523" y="1"/>
                  </a:moveTo>
                  <a:lnTo>
                    <a:pt x="0" y="2554"/>
                  </a:lnTo>
                  <a:lnTo>
                    <a:pt x="0" y="8056"/>
                  </a:lnTo>
                  <a:lnTo>
                    <a:pt x="2523" y="1057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972411" y="2583228"/>
              <a:ext cx="1053502" cy="1056498"/>
            </a:xfrm>
            <a:custGeom>
              <a:rect b="b" l="l" r="r" t="t"/>
              <a:pathLst>
                <a:path extrusionOk="0" h="10579" w="10549">
                  <a:moveTo>
                    <a:pt x="1" y="1"/>
                  </a:moveTo>
                  <a:lnTo>
                    <a:pt x="1" y="10578"/>
                  </a:lnTo>
                  <a:lnTo>
                    <a:pt x="10548" y="1057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972411" y="3384565"/>
              <a:ext cx="1053502" cy="252066"/>
            </a:xfrm>
            <a:custGeom>
              <a:rect b="b" l="l" r="r" t="t"/>
              <a:pathLst>
                <a:path extrusionOk="0" h="2524" w="10549">
                  <a:moveTo>
                    <a:pt x="2493" y="1"/>
                  </a:moveTo>
                  <a:lnTo>
                    <a:pt x="1" y="2524"/>
                  </a:lnTo>
                  <a:lnTo>
                    <a:pt x="10548" y="2524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8025813" y="1526829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9"/>
                  </a:lnTo>
                  <a:lnTo>
                    <a:pt x="10547" y="10579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8277679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1" y="0"/>
                  </a:moveTo>
                  <a:lnTo>
                    <a:pt x="1" y="5502"/>
                  </a:lnTo>
                  <a:lnTo>
                    <a:pt x="5533" y="5502"/>
                  </a:lnTo>
                  <a:lnTo>
                    <a:pt x="5533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8277679" y="1781891"/>
              <a:ext cx="549571" cy="549471"/>
            </a:xfrm>
            <a:custGeom>
              <a:rect b="b" l="l" r="r" t="t"/>
              <a:pathLst>
                <a:path extrusionOk="0" h="5502" w="5503">
                  <a:moveTo>
                    <a:pt x="5503" y="0"/>
                  </a:moveTo>
                  <a:lnTo>
                    <a:pt x="1" y="5502"/>
                  </a:lnTo>
                  <a:lnTo>
                    <a:pt x="5503" y="5502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8025813" y="1526829"/>
              <a:ext cx="1056398" cy="255161"/>
            </a:xfrm>
            <a:custGeom>
              <a:rect b="b" l="l" r="r" t="t"/>
              <a:pathLst>
                <a:path extrusionOk="0" h="2555" w="10578">
                  <a:moveTo>
                    <a:pt x="0" y="1"/>
                  </a:moveTo>
                  <a:lnTo>
                    <a:pt x="2523" y="2554"/>
                  </a:lnTo>
                  <a:lnTo>
                    <a:pt x="8025" y="2554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34"/>
            <p:cNvGrpSpPr/>
            <p:nvPr/>
          </p:nvGrpSpPr>
          <p:grpSpPr>
            <a:xfrm>
              <a:off x="7017951" y="3709434"/>
              <a:ext cx="965419" cy="971411"/>
              <a:chOff x="7017951" y="3709434"/>
              <a:chExt cx="965419" cy="971411"/>
            </a:xfrm>
          </p:grpSpPr>
          <p:sp>
            <p:nvSpPr>
              <p:cNvPr id="576" name="Google Shape;576;p34"/>
              <p:cNvSpPr/>
              <p:nvPr/>
            </p:nvSpPr>
            <p:spPr>
              <a:xfrm>
                <a:off x="7017951" y="3709434"/>
                <a:ext cx="215614" cy="218610"/>
              </a:xfrm>
              <a:custGeom>
                <a:rect b="b" l="l" r="r" t="t"/>
                <a:pathLst>
                  <a:path extrusionOk="0" h="2189" w="2159">
                    <a:moveTo>
                      <a:pt x="1733" y="0"/>
                    </a:moveTo>
                    <a:lnTo>
                      <a:pt x="1" y="1794"/>
                    </a:lnTo>
                    <a:lnTo>
                      <a:pt x="1" y="2189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7017951" y="3709434"/>
                <a:ext cx="801537" cy="804533"/>
              </a:xfrm>
              <a:custGeom>
                <a:rect b="b" l="l" r="r" t="t"/>
                <a:pathLst>
                  <a:path extrusionOk="0" h="8056" w="8026">
                    <a:moveTo>
                      <a:pt x="7600" y="0"/>
                    </a:moveTo>
                    <a:lnTo>
                      <a:pt x="1" y="7630"/>
                    </a:lnTo>
                    <a:lnTo>
                      <a:pt x="1" y="8055"/>
                    </a:lnTo>
                    <a:lnTo>
                      <a:pt x="8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7017951" y="3709434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7017951" y="3709434"/>
                <a:ext cx="965419" cy="971411"/>
              </a:xfrm>
              <a:custGeom>
                <a:rect b="b" l="l" r="r" t="t"/>
                <a:pathLst>
                  <a:path extrusionOk="0" h="9727" w="966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727"/>
                    </a:lnTo>
                    <a:lnTo>
                      <a:pt x="274" y="9727"/>
                    </a:lnTo>
                    <a:lnTo>
                      <a:pt x="9667" y="304"/>
                    </a:lnTo>
                    <a:lnTo>
                      <a:pt x="96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7017951" y="3709434"/>
                <a:ext cx="607194" cy="610190"/>
              </a:xfrm>
              <a:custGeom>
                <a:rect b="b" l="l" r="r" t="t"/>
                <a:pathLst>
                  <a:path extrusionOk="0" h="6110" w="6080">
                    <a:moveTo>
                      <a:pt x="5654" y="0"/>
                    </a:moveTo>
                    <a:lnTo>
                      <a:pt x="1" y="5684"/>
                    </a:lnTo>
                    <a:lnTo>
                      <a:pt x="1" y="611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7585598" y="4283172"/>
                <a:ext cx="397772" cy="397672"/>
              </a:xfrm>
              <a:custGeom>
                <a:rect b="b" l="l" r="r" t="t"/>
                <a:pathLst>
                  <a:path extrusionOk="0" h="3982" w="3983">
                    <a:moveTo>
                      <a:pt x="3983" y="0"/>
                    </a:moveTo>
                    <a:lnTo>
                      <a:pt x="1" y="3982"/>
                    </a:lnTo>
                    <a:lnTo>
                      <a:pt x="426" y="3982"/>
                    </a:lnTo>
                    <a:lnTo>
                      <a:pt x="3983" y="395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7779840" y="4474319"/>
                <a:ext cx="203530" cy="206526"/>
              </a:xfrm>
              <a:custGeom>
                <a:rect b="b" l="l" r="r" t="t"/>
                <a:pathLst>
                  <a:path extrusionOk="0" h="2068" w="2038">
                    <a:moveTo>
                      <a:pt x="2038" y="1"/>
                    </a:moveTo>
                    <a:lnTo>
                      <a:pt x="1" y="2068"/>
                    </a:lnTo>
                    <a:lnTo>
                      <a:pt x="457" y="2068"/>
                    </a:lnTo>
                    <a:lnTo>
                      <a:pt x="2038" y="426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7197113" y="3891592"/>
                <a:ext cx="786257" cy="789253"/>
              </a:xfrm>
              <a:custGeom>
                <a:rect b="b" l="l" r="r" t="t"/>
                <a:pathLst>
                  <a:path extrusionOk="0" h="7903" w="7873">
                    <a:moveTo>
                      <a:pt x="7873" y="0"/>
                    </a:moveTo>
                    <a:lnTo>
                      <a:pt x="0" y="7903"/>
                    </a:lnTo>
                    <a:lnTo>
                      <a:pt x="456" y="7903"/>
                    </a:lnTo>
                    <a:lnTo>
                      <a:pt x="7873" y="42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7394351" y="4088830"/>
                <a:ext cx="589019" cy="592015"/>
              </a:xfrm>
              <a:custGeom>
                <a:rect b="b" l="l" r="r" t="t"/>
                <a:pathLst>
                  <a:path extrusionOk="0" h="5928" w="5898">
                    <a:moveTo>
                      <a:pt x="5898" y="1"/>
                    </a:moveTo>
                    <a:lnTo>
                      <a:pt x="1" y="5928"/>
                    </a:lnTo>
                    <a:lnTo>
                      <a:pt x="396" y="5928"/>
                    </a:lnTo>
                    <a:lnTo>
                      <a:pt x="5898" y="426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34"/>
            <p:cNvSpPr/>
            <p:nvPr/>
          </p:nvSpPr>
          <p:spPr>
            <a:xfrm>
              <a:off x="8672356" y="3226774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9221727" y="2977804"/>
              <a:ext cx="252066" cy="1053502"/>
            </a:xfrm>
            <a:custGeom>
              <a:rect b="b" l="l" r="r" t="t"/>
              <a:pathLst>
                <a:path extrusionOk="0" h="10549" w="2524">
                  <a:moveTo>
                    <a:pt x="2524" y="1"/>
                  </a:moveTo>
                  <a:lnTo>
                    <a:pt x="1" y="2493"/>
                  </a:lnTo>
                  <a:lnTo>
                    <a:pt x="1" y="7995"/>
                  </a:lnTo>
                  <a:lnTo>
                    <a:pt x="2524" y="1054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9246094" y="1687716"/>
              <a:ext cx="1132298" cy="1004867"/>
              <a:chOff x="9246094" y="1687716"/>
              <a:chExt cx="1132298" cy="1004867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9246094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01223" y="168771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953356" y="168771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65" y="670"/>
                    </a:cubicBezTo>
                    <a:cubicBezTo>
                      <a:pt x="547" y="670"/>
                      <a:pt x="699" y="51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10311581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9246094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601223" y="1997405"/>
                <a:ext cx="66911" cy="66811"/>
              </a:xfrm>
              <a:custGeom>
                <a:rect b="b" l="l" r="r" t="t"/>
                <a:pathLst>
                  <a:path extrusionOk="0" h="669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953356" y="1997405"/>
                <a:ext cx="69907" cy="66811"/>
              </a:xfrm>
              <a:custGeom>
                <a:rect b="b" l="l" r="r" t="t"/>
                <a:pathLst>
                  <a:path extrusionOk="0" h="669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10311581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246094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9601223" y="231308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9953356" y="231308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10311581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9249090" y="2622675"/>
                <a:ext cx="66911" cy="69907"/>
              </a:xfrm>
              <a:custGeom>
                <a:rect b="b" l="l" r="r" t="t"/>
                <a:pathLst>
                  <a:path extrusionOk="0" h="700" w="670">
                    <a:moveTo>
                      <a:pt x="335" y="1"/>
                    </a:moveTo>
                    <a:cubicBezTo>
                      <a:pt x="152" y="1"/>
                      <a:pt x="1" y="153"/>
                      <a:pt x="1" y="365"/>
                    </a:cubicBezTo>
                    <a:cubicBezTo>
                      <a:pt x="1" y="548"/>
                      <a:pt x="152" y="700"/>
                      <a:pt x="335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9601223" y="2622675"/>
                <a:ext cx="69907" cy="69907"/>
              </a:xfrm>
              <a:custGeom>
                <a:rect b="b" l="l" r="r" t="t"/>
                <a:pathLst>
                  <a:path extrusionOk="0" h="700" w="700">
                    <a:moveTo>
                      <a:pt x="335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5" y="700"/>
                    </a:cubicBezTo>
                    <a:cubicBezTo>
                      <a:pt x="548" y="700"/>
                      <a:pt x="700" y="548"/>
                      <a:pt x="700" y="365"/>
                    </a:cubicBezTo>
                    <a:cubicBezTo>
                      <a:pt x="700" y="153"/>
                      <a:pt x="548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9959448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10311581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" name="Google Shape;604;p34"/>
            <p:cNvSpPr/>
            <p:nvPr/>
          </p:nvSpPr>
          <p:spPr>
            <a:xfrm>
              <a:off x="9601223" y="4122286"/>
              <a:ext cx="355229" cy="358225"/>
            </a:xfrm>
            <a:custGeom>
              <a:rect b="b" l="l" r="r" t="t"/>
              <a:pathLst>
                <a:path extrusionOk="0" h="3587" w="3557">
                  <a:moveTo>
                    <a:pt x="0" y="0"/>
                  </a:moveTo>
                  <a:lnTo>
                    <a:pt x="0" y="3587"/>
                  </a:lnTo>
                  <a:lnTo>
                    <a:pt x="3557" y="3587"/>
                  </a:lnTo>
                  <a:lnTo>
                    <a:pt x="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9382613" y="4577582"/>
              <a:ext cx="185354" cy="185254"/>
            </a:xfrm>
            <a:custGeom>
              <a:rect b="b" l="l" r="r" t="t"/>
              <a:pathLst>
                <a:path extrusionOk="0" h="1855" w="1856">
                  <a:moveTo>
                    <a:pt x="1" y="0"/>
                  </a:moveTo>
                  <a:lnTo>
                    <a:pt x="1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7130302" y="4909641"/>
              <a:ext cx="679998" cy="598706"/>
            </a:xfrm>
            <a:custGeom>
              <a:rect b="b" l="l" r="r" t="t"/>
              <a:pathLst>
                <a:path extrusionOk="0" h="5995" w="6809">
                  <a:moveTo>
                    <a:pt x="3426" y="0"/>
                  </a:moveTo>
                  <a:cubicBezTo>
                    <a:pt x="3043" y="0"/>
                    <a:pt x="2654" y="75"/>
                    <a:pt x="2280" y="232"/>
                  </a:cubicBezTo>
                  <a:cubicBezTo>
                    <a:pt x="730" y="840"/>
                    <a:pt x="0" y="2603"/>
                    <a:pt x="639" y="4122"/>
                  </a:cubicBezTo>
                  <a:cubicBezTo>
                    <a:pt x="1120" y="5292"/>
                    <a:pt x="2225" y="5995"/>
                    <a:pt x="3404" y="5995"/>
                  </a:cubicBezTo>
                  <a:cubicBezTo>
                    <a:pt x="3788" y="5995"/>
                    <a:pt x="4179" y="5920"/>
                    <a:pt x="4560" y="5764"/>
                  </a:cubicBezTo>
                  <a:cubicBezTo>
                    <a:pt x="6079" y="5125"/>
                    <a:pt x="6809" y="3393"/>
                    <a:pt x="6201" y="1843"/>
                  </a:cubicBezTo>
                  <a:cubicBezTo>
                    <a:pt x="5720" y="697"/>
                    <a:pt x="4599" y="0"/>
                    <a:pt x="3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757789" y="1891146"/>
              <a:ext cx="333957" cy="333957"/>
            </a:xfrm>
            <a:custGeom>
              <a:rect b="b" l="l" r="r" t="t"/>
              <a:pathLst>
                <a:path extrusionOk="0" h="3344" w="3344">
                  <a:moveTo>
                    <a:pt x="0" y="0"/>
                  </a:moveTo>
                  <a:lnTo>
                    <a:pt x="0" y="3344"/>
                  </a:lnTo>
                  <a:lnTo>
                    <a:pt x="3344" y="3344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4"/>
          <p:cNvGrpSpPr/>
          <p:nvPr/>
        </p:nvGrpSpPr>
        <p:grpSpPr>
          <a:xfrm>
            <a:off x="14475283" y="10031331"/>
            <a:ext cx="6961357" cy="3977986"/>
            <a:chOff x="15575197" y="10806966"/>
            <a:chExt cx="4356021" cy="2489197"/>
          </a:xfrm>
        </p:grpSpPr>
        <p:sp>
          <p:nvSpPr>
            <p:cNvPr id="609" name="Google Shape;609;p34"/>
            <p:cNvSpPr/>
            <p:nvPr/>
          </p:nvSpPr>
          <p:spPr>
            <a:xfrm>
              <a:off x="15578193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15578193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16200468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16200468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5575197" y="10806966"/>
              <a:ext cx="1244649" cy="1244649"/>
            </a:xfrm>
            <a:custGeom>
              <a:rect b="b" l="l" r="r" t="t"/>
              <a:pathLst>
                <a:path extrusionOk="0" h="12463" w="12463">
                  <a:moveTo>
                    <a:pt x="6231" y="0"/>
                  </a:moveTo>
                  <a:lnTo>
                    <a:pt x="0" y="6231"/>
                  </a:lnTo>
                  <a:lnTo>
                    <a:pt x="6231" y="12462"/>
                  </a:lnTo>
                  <a:lnTo>
                    <a:pt x="12462" y="6231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5745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9305848" y="11429240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6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9305848" y="10806966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8064295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8064295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8686569" y="11429240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1"/>
                  </a:ln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8686569" y="10806966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8401248" y="11140823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1" y="1"/>
                  </a:moveTo>
                  <a:lnTo>
                    <a:pt x="1" y="5745"/>
                  </a:lnTo>
                  <a:lnTo>
                    <a:pt x="5715" y="5745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18401248" y="11143919"/>
              <a:ext cx="573839" cy="573739"/>
            </a:xfrm>
            <a:custGeom>
              <a:rect b="b" l="l" r="r" t="t"/>
              <a:pathLst>
                <a:path extrusionOk="0" h="5745" w="5746">
                  <a:moveTo>
                    <a:pt x="5745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6200468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5578193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6200468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1423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15578193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15912150" y="12385372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1"/>
                  </a:moveTo>
                  <a:lnTo>
                    <a:pt x="0" y="5746"/>
                  </a:lnTo>
                  <a:lnTo>
                    <a:pt x="5745" y="5746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5912150" y="12388468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0"/>
                  </a:move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18686569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18686569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2"/>
                  </a:lnTo>
                  <a:lnTo>
                    <a:pt x="6201" y="6232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18064295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18064295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19305848" y="12051515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9305848" y="12673789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2"/>
                  </a:lnTo>
                  <a:lnTo>
                    <a:pt x="6262" y="6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6822742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1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6822742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2"/>
                  </a:lnTo>
                  <a:lnTo>
                    <a:pt x="620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7442020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7156699" y="12388468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0" y="0"/>
                  </a:moveTo>
                  <a:lnTo>
                    <a:pt x="0" y="5745"/>
                  </a:lnTo>
                  <a:lnTo>
                    <a:pt x="5715" y="574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7156699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4749950"/>
            <a:ext cx="7780100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9605900" y="4196850"/>
            <a:ext cx="116082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Left Ventricle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Responsible for pumping oxygenated blood to the body (connected to most organ systems)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Assessment</a:t>
            </a:r>
            <a:r>
              <a:rPr lang="en" sz="3500"/>
              <a:t> of LV systolic functions: 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EDV (End-Diastolic Volume):</a:t>
            </a:r>
            <a:r>
              <a:rPr lang="en" sz="3500"/>
              <a:t> Max. blood volume in ventricle (before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ESV (End-Systolic Volume): </a:t>
            </a:r>
            <a:r>
              <a:rPr lang="en" sz="3500"/>
              <a:t>Min. blood volume in ventricle (after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EF (Ejection Fraction): </a:t>
            </a:r>
            <a:r>
              <a:rPr lang="en" sz="3500"/>
              <a:t>Percentage of blood pumped out during each contracti</a:t>
            </a:r>
            <a:r>
              <a:rPr lang="en" sz="3500"/>
              <a:t>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measured with </a:t>
            </a:r>
            <a:r>
              <a:rPr lang="en" sz="3500"/>
              <a:t>echocardiography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Used to diagnose heart failure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Apical view: </a:t>
            </a:r>
            <a:r>
              <a:rPr lang="en" sz="3500"/>
              <a:t>Detailed perspective from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heart’s </a:t>
            </a:r>
            <a:r>
              <a:rPr lang="en" sz="3500"/>
              <a:t>bottom tip into its chambers</a:t>
            </a:r>
            <a:endParaRPr sz="3500"/>
          </a:p>
        </p:txBody>
      </p:sp>
      <p:sp>
        <p:nvSpPr>
          <p:cNvPr id="307" name="Google Shape;307;p1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descr="File:Diagram of the human heart (clean).svg - Wikimedia Commons"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54488">
            <a:off x="1775077" y="4908137"/>
            <a:ext cx="2781413" cy="278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-24742" l="0" r="0" t="-24757"/>
          <a:stretch/>
        </p:blipFill>
        <p:spPr>
          <a:xfrm>
            <a:off x="1825800" y="4749950"/>
            <a:ext cx="7780101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605900" y="4196850"/>
            <a:ext cx="103755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U-Net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Olaf Ronneberger, Philipp Fischer, and Thomas Brox: </a:t>
            </a:r>
            <a:r>
              <a:rPr i="1" lang="en" sz="3500"/>
              <a:t>U-Net: Convolutional Networks for Biomedical Image Segmentation</a:t>
            </a:r>
            <a:endParaRPr i="1"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Often used for segmenting medical images (organs, tumors, or other structures)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Produces detailed and accurate segmentation of structures in various types of segmentation tasks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trained efficiently on limited labeled data (important when acquiring it can be challenging)</a:t>
            </a:r>
            <a:endParaRPr b="1" sz="3500"/>
          </a:p>
        </p:txBody>
      </p:sp>
      <p:sp>
        <p:nvSpPr>
          <p:cNvPr id="315" name="Google Shape;315;p1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1825800" y="4749950"/>
            <a:ext cx="7780101" cy="77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9605900" y="4196850"/>
            <a:ext cx="112758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Model types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Masks: </a:t>
            </a:r>
            <a:r>
              <a:rPr lang="en" sz="3500"/>
              <a:t>Labeled pixel region or object in an image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Landmarks:</a:t>
            </a:r>
            <a:r>
              <a:rPr lang="en" sz="3500"/>
              <a:t> Distinctive points on an object used to identify its position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The purpose of this project was to compare between a landmark-based model and a mask-based model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To create a fair comparison, the same architecture and design parameters were used to train the models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Dice Score: </a:t>
            </a:r>
            <a:r>
              <a:rPr lang="en" sz="3500"/>
              <a:t>Metric generally used to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evaluate the performance of medical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image segmentation models</a:t>
            </a:r>
            <a:endParaRPr sz="3500"/>
          </a:p>
          <a:p>
            <a:pPr indent="-4508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lang="en" sz="3500"/>
              <a:t>Measures overlap between predicted</a:t>
            </a:r>
            <a:endParaRPr sz="3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segmentation and the ground truth</a:t>
            </a:r>
            <a:endParaRPr sz="3500"/>
          </a:p>
        </p:txBody>
      </p:sp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idx="4294967295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i="1" lang="en"/>
              <a:t>“deidentified set of 10,030 echocardiogram images”</a:t>
            </a:r>
            <a:endParaRPr i="1"/>
          </a:p>
        </p:txBody>
      </p:sp>
      <p:sp>
        <p:nvSpPr>
          <p:cNvPr id="328" name="Google Shape;328;p2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3792900"/>
            <a:ext cx="19388400" cy="9694200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idx="4294967295" type="body"/>
          </p:nvPr>
        </p:nvSpPr>
        <p:spPr>
          <a:xfrm>
            <a:off x="1824225" y="786040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Valid data</a:t>
            </a:r>
            <a:endParaRPr/>
          </a:p>
        </p:txBody>
      </p:sp>
      <p:sp>
        <p:nvSpPr>
          <p:cNvPr id="335" name="Google Shape;335;p2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25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438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651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7864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49073" y="4196853"/>
            <a:ext cx="3663551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225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5438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86651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17864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49073" y="9764903"/>
            <a:ext cx="3663551" cy="36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>
            <p:ph idx="4294967295" type="body"/>
          </p:nvPr>
        </p:nvSpPr>
        <p:spPr>
          <a:xfrm>
            <a:off x="1821075" y="1342845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Invalid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352" name="Google Shape;352;p22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{8F2353A2-055E-4BB0-8ECF-8346BD0985D9}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353" name="Google Shape;353;p22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2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357" name="Google Shape;357;p22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23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{8F2353A2-055E-4BB0-8ECF-8346BD0985D9}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Landmarks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3" name="Google Shape;363;p23"/>
          <p:cNvGraphicFramePr/>
          <p:nvPr/>
        </p:nvGraphicFramePr>
        <p:xfrm>
          <a:off x="1825792" y="5385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{8F2353A2-055E-4BB0-8ECF-8346BD0985D9}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2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Style Research Poster by Slidesgo">
  <a:themeElements>
    <a:clrScheme name="Simple Light">
      <a:dk1>
        <a:srgbClr val="142360"/>
      </a:dk1>
      <a:lt1>
        <a:srgbClr val="90EFF1"/>
      </a:lt1>
      <a:dk2>
        <a:srgbClr val="FFFFFF"/>
      </a:dk2>
      <a:lt2>
        <a:srgbClr val="D1F4FF"/>
      </a:lt2>
      <a:accent1>
        <a:srgbClr val="0055A5"/>
      </a:accent1>
      <a:accent2>
        <a:srgbClr val="0095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23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